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7"/>
  </p:notesMasterIdLst>
  <p:sldIdLst>
    <p:sldId id="347" r:id="rId4"/>
    <p:sldId id="352" r:id="rId5"/>
    <p:sldId id="353" r:id="rId6"/>
    <p:sldId id="354" r:id="rId7"/>
    <p:sldId id="356" r:id="rId8"/>
    <p:sldId id="355" r:id="rId9"/>
    <p:sldId id="351" r:id="rId10"/>
    <p:sldId id="348" r:id="rId11"/>
    <p:sldId id="349" r:id="rId12"/>
    <p:sldId id="350" r:id="rId13"/>
    <p:sldId id="263" r:id="rId14"/>
    <p:sldId id="286" r:id="rId15"/>
    <p:sldId id="3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 varScale="1">
        <p:scale>
          <a:sx n="68" d="100"/>
          <a:sy n="68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3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362200" y="2689781"/>
            <a:ext cx="36576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4929190" y="6000768"/>
            <a:ext cx="4214810" cy="5640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Г.А. БУКОВА, ст. методист ППМС центра Пензенской области, к.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псх.н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500042"/>
          <a:ext cx="5905520" cy="5047488"/>
        </p:xfrm>
        <a:graphic>
          <a:graphicData uri="http://schemas.openxmlformats.org/drawingml/2006/table">
            <a:tbl>
              <a:tblPr/>
              <a:tblGrid>
                <a:gridCol w="590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4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</a:t>
                      </a:r>
                      <a:r>
                        <a:rPr lang="ru-RU" sz="3600" b="1" kern="1800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стрессоустойчивости</a:t>
                      </a:r>
                      <a:r>
                        <a:rPr lang="ru-RU" sz="3600" b="1" kern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школьников подросткового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возраста в процессе образовательной  деятельности как первичной профилактики </a:t>
                      </a:r>
                      <a:r>
                        <a:rPr lang="ru-RU" sz="3600" b="1" kern="1800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аутоагрессии</a:t>
                      </a:r>
                      <a:endParaRPr lang="ru-RU" sz="3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063880" cy="537495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Рекомендации </a:t>
            </a:r>
            <a:r>
              <a:rPr lang="ru-RU" b="1" u="sng" dirty="0">
                <a:solidFill>
                  <a:srgbClr val="002060"/>
                </a:solidFill>
              </a:rPr>
              <a:t>родителям</a:t>
            </a:r>
            <a:r>
              <a:rPr lang="ru-RU" b="1" dirty="0">
                <a:solidFill>
                  <a:srgbClr val="002060"/>
                </a:solidFill>
              </a:rPr>
              <a:t> и педагогам: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проблему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Отнестись серьезно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причину стресса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Учить планировать дела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Расставить приоритеты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Поддерживать правильный образ жизни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Следить за перерывами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Формировать реалистичные ожидания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Быть рядом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Следить за собой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5359951-C8F4-4453-9294-6F11916115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1324" y="4293096"/>
            <a:ext cx="3532676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093519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bg2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295400" y="457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solidFill>
                <a:schemeClr val="bg2"/>
              </a:solidFill>
              <a:ea typeface="굴림" pitchFamily="34" charset="-127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72A6A2-0FCA-47A0-A167-D33961A1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599405"/>
            <a:ext cx="3482454" cy="22844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07E7A7A-7866-4BAB-86C9-1D8FD5F070EA}"/>
              </a:ext>
            </a:extLst>
          </p:cNvPr>
          <p:cNvSpPr/>
          <p:nvPr/>
        </p:nvSpPr>
        <p:spPr>
          <a:xfrm>
            <a:off x="107504" y="44624"/>
            <a:ext cx="91450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стрессоустойчивости (рекомендации подросткам: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 проблемах шансы на успех.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отношения.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 к целям.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вещи в перспективе.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Смириться с фактом перемен.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действовать.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Познавать себя.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себя положительно.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оптимистом. </a:t>
            </a:r>
          </a:p>
          <a:p>
            <a:pPr marL="342900" lvl="0" indent="-342900" fontAlgn="base">
              <a:buAutoNum type="arabicPeriod"/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себя.  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2633" y="116632"/>
            <a:ext cx="6553200" cy="715963"/>
          </a:xfrm>
        </p:spPr>
        <p:txBody>
          <a:bodyPr/>
          <a:lstStyle/>
          <a:p>
            <a:pPr algn="l"/>
            <a:r>
              <a:rPr lang="ru-RU" sz="3600" dirty="0">
                <a:solidFill>
                  <a:srgbClr val="4D4D4D"/>
                </a:solidFill>
              </a:rPr>
              <a:t>Рекомендуемая литература: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85651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Грецов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Практическая психология для подростков и родителей. [учеб. Пособие] -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Питер, 2008. - 224 с.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Малкина-Пых И.Г. Стратегии поведения при стрессе [Текст] / И.Г. Малкина-Пых // Московский психологический журнал. - №12.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Моросанова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В.И. Индивидуальный стиль саморегуляции. [Текст] - М., 1998.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Смид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Групповая работа с детьми и подростками. [Текст] - Пер. С англ. - М., 1999.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Сперанский В.И. Конфликтология для каждого и на каждый день. -М.: Русская новь, 2002. - 352с.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Т.С. Формирование стрессоустойчивости подростков. Методическое пособие. - М.: СИП РИА, 2003. - 86 с.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Щербатых Ю.В. Психология стресса и методы коррекции. [Текст] -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Питер, 2006. - 256 с.</a:t>
            </a:r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4000" dirty="0" smtClean="0"/>
              <a:t>Какие темы семинаров были для Вас актуальны для рассмотрения в этом учебном году?</a:t>
            </a:r>
          </a:p>
          <a:p>
            <a:pPr lvl="0"/>
            <a:r>
              <a:rPr lang="ru-RU" sz="4000" dirty="0" smtClean="0"/>
              <a:t>  Какие темы семинаров Вы бы рекомендовали включить в план проведения семинаров на следующий учебный год?</a:t>
            </a:r>
          </a:p>
          <a:p>
            <a:pPr lvl="0"/>
            <a:r>
              <a:rPr lang="ru-RU" sz="4000" dirty="0" smtClean="0"/>
              <a:t>Какой формат для Вас более удобный: дистанционно? </a:t>
            </a:r>
            <a:r>
              <a:rPr lang="ru-RU" sz="4000" dirty="0" err="1" smtClean="0"/>
              <a:t>Очно</a:t>
            </a:r>
            <a:r>
              <a:rPr lang="ru-RU" sz="4000" dirty="0" smtClean="0"/>
              <a:t>? </a:t>
            </a:r>
          </a:p>
          <a:p>
            <a:pPr lvl="0"/>
            <a:r>
              <a:rPr lang="ru-RU" sz="4000" dirty="0" smtClean="0"/>
              <a:t>Оцените по 5-ти бальной шкале уровень  </a:t>
            </a:r>
            <a:r>
              <a:rPr lang="ru-RU" sz="4000" dirty="0" err="1" smtClean="0"/>
              <a:t>икачество</a:t>
            </a:r>
            <a:r>
              <a:rPr lang="ru-RU" sz="4000" dirty="0" smtClean="0"/>
              <a:t> проведенных семинаров в этом году для  молодых учителей, классных руководителей  и педагогов-психологов.</a:t>
            </a:r>
          </a:p>
          <a:p>
            <a:pPr lvl="0"/>
            <a:r>
              <a:rPr lang="ru-RU" sz="4000" dirty="0" smtClean="0"/>
              <a:t>Ваши </a:t>
            </a:r>
            <a:r>
              <a:rPr lang="ru-RU" sz="4000" smtClean="0"/>
              <a:t>пожелания </a:t>
            </a:r>
            <a:r>
              <a:rPr lang="ru-RU" sz="4000" smtClean="0"/>
              <a:t>по улучшению </a:t>
            </a:r>
            <a:r>
              <a:rPr lang="ru-RU" sz="4000" dirty="0" smtClean="0"/>
              <a:t>качества проведения семинаров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435769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Саморазрушающее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(или </a:t>
            </a:r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аутодеструктивное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аутоагрессивное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поведение представляет собой определенную активность человека, осознанно или неосознанно направленную на причинение себе вреда в физической или психической сферах.</a:t>
            </a:r>
          </a:p>
          <a:p>
            <a:pPr>
              <a:buNone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Эрл </a:t>
            </a:r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Гроллман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2" y="3786190"/>
            <a:ext cx="409574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Аутоагрессивное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поведение может проявляться в виде самообвинения, самоунижения, а также в нанесении себе телесных повреждений различной степени тяжести вплоть до самоубийства. Н. В. </a:t>
            </a:r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Агазаде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Кроме того, к </a:t>
            </a:r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саморазрушающим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формам поведения относятся: алкоголизм, наркомания, рискованное поведение, сексуальное поведение, выбор экстремальных видов спорта, опасных профессий, провоцирующее поведение                                 </a:t>
            </a:r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Н.А.Сакович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C49CE0A-04F7-4AED-9E0C-9558F9C5D8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257161"/>
            <a:ext cx="2146414" cy="1600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данным статистики: 72% случаев суицида в детской и подростковой среде спровоцированы школой и семьей! </a:t>
            </a:r>
          </a:p>
          <a:p>
            <a:r>
              <a:rPr lang="ru-RU" sz="24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особенности воспитания: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культура страны, в которой вырос подросток, традиции, законы, религия. Эти условия воздействуют на личность подростка и во многом определяют его представления о жизни и смерти. </a:t>
            </a:r>
          </a:p>
          <a:p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Неблагоприятного социального окружения: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Обычно это основная причина, побуждающая ребенка к совершению суицидальной попытки. Именно в ближайшем окружении он может найти или потерять опору, поддерживающего его в жизни. </a:t>
            </a:r>
          </a:p>
          <a:p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Совокупность индивидуальных особенностей личности: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личностная тревожность, фрустрация, негативное восприятие окружающего, отсутствие осознанного стремления к жизни.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2799A9-5BB6-41D3-92D1-58070CE875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3" y="5052986"/>
            <a:ext cx="2123728" cy="18388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431682-0BCE-4708-9FF5-7C2915DC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и факты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25 % подростков испытывают стресс в течение учебного года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59 % подростков утверждают, что испытывают стресс из-за того, что не умеют управлять своим временем;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40 % подростков утверждают, что в состоянии стресса чувствуют раздражение или злость;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35 % подростков из-за стресса не могут спать по ночам, а 23 % – теряют аппетит;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подростков стресс приводит к физическим изменениям: 36 % чувствуют переутомление, 32 % – головные боли, а 21 % – расстройство желудка или кишечника;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часто испытывают стресс из-за своей внешности. Внешность является стрессовым фактором для 68 % девочек и 55 % мальчиков;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справляются со стрессом с помощью компьютерных игр (48 %) и просмотром Интернет-сайтов (43 %);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справиться со стрессом, 28 % подростков занимаются спортом, а 37 % выполняют физические упражнения.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полностью избежать стресса невозможно. 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только обучиться его управлению,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26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2A7F1E-4CF9-4955-9B48-BBB1C916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устранение неблагоприятных факторов, вызывающих определенное явление, а также на повышение устойчивости личности к влиянию этих факторов. Первичная профилактика должна широко проводиться среди подростков. Она включает в себя три основных направления: совершенствование социальной жизни людей; устранение социальных факторов, способствующих формированию и проявлению девиантного поведения; воспитание социально позитивно ориентированной личности.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раннее выявление и реабилитацию нервно-психических нарушений и работу с «группой риска», например, подростками, имеющими ярко выраженную склонность к формированию отклоняющегося поведения без проявления такового в настоящее время.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Третичная профилактика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такие специальные задачи, как лечение нервно-психических расстройств, сопровождающихся нарушениями поведения. Третичная профилактика также может быть направлена на предупреждение рецидивов у лиц с уже сформированным девиантным поведением.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3683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0"/>
            <a:ext cx="9001156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Всемирная организация здравоохранения (ВОЗ) понятие    «здоровье»  определяет не как отсутствие болезни, а  как состояние полного душевного, физического и социального благополучия. 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ВОЗ термин «психическое здоровье», рассматривает как состояние душевного благополучия, характеризующееся отсутствием болезненных психических явлений и обеспечивающее адекватную условиям окружающей действительности регуляцию поведения и деятельности.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Важнейшим компонентом психического здоровья личности является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способность противостоять стрессу, самостоятельно преодолевать проблемы, возникающие на пути ее духовного роста и физического самосовершенствования. В этой связи формирование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стрессоустойчивости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важным условием сохранения психического здоровья.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3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2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это с одной стороны невосприимчивость к </a:t>
            </a:r>
            <a:r>
              <a:rPr lang="ru-RU" sz="23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стрессогенным</a:t>
            </a:r>
            <a:r>
              <a:rPr lang="ru-RU" sz="2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факторам, оказывающим отрицательное влияние на физиологическое и психическое состояние человека, а с другой - способность контролировать и сдерживать возникающие астенические эмоции, обеспечивая тем самым успешное выполнение необходимых действий. (В.Н. Васильева) </a:t>
            </a:r>
          </a:p>
          <a:p>
            <a:r>
              <a:rPr lang="ru-RU" sz="23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2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«комплексное свойство человека, которое характеризуется необходимой степенью адаптации индивида к воздействию экстремальных и/или кумулятивных внешних и внутренних факторов в процессе жизнедеятельности, обусловленное уровнем активации ресурсов организма и психики индивида, проявляющееся в показателях его функционального состояния и работоспособности». (О.В. </a:t>
            </a:r>
            <a:r>
              <a:rPr lang="ru-RU" sz="23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Лозгачева</a:t>
            </a:r>
            <a:r>
              <a:rPr lang="ru-RU" sz="2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3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2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«…интегративное свойство личности, характеризующееся таким взаимодействием эмоциональных, волевых, интеллектуальных и мотивационных компонентов психической деятельности индивидуума, которое обеспечивает оптимальное успешное достижение цели деятельности в сложной </a:t>
            </a:r>
            <a:r>
              <a:rPr lang="ru-RU" sz="23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эмотивной</a:t>
            </a:r>
            <a:r>
              <a:rPr lang="ru-RU" sz="2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обстановке». (П.Б. </a:t>
            </a:r>
            <a:r>
              <a:rPr lang="ru-RU" sz="23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Зильберман</a:t>
            </a:r>
            <a:r>
              <a:rPr lang="ru-RU" sz="2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это качество непостоянное и его можно развивать, так </a:t>
            </a:r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Л.А.Китаев-Смык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выделяет три этапа развития </a:t>
            </a:r>
            <a:r>
              <a:rPr lang="ru-RU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стрессоустойчивости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заключается в интерпретации и оценки произошедшей ситуации . 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Второй этап -  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оцениваются и анализируются стрессовые изменения в организме личности. 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носит название «адаптационный процесс».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05386F3-4359-48FA-99BA-06B39B001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893" y="5057621"/>
            <a:ext cx="2633700" cy="1804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88824"/>
      </a:accent1>
      <a:accent2>
        <a:srgbClr val="72AF2F"/>
      </a:accent2>
      <a:accent3>
        <a:srgbClr val="92D050"/>
      </a:accent3>
      <a:accent4>
        <a:srgbClr val="ACE226"/>
      </a:accent4>
      <a:accent5>
        <a:srgbClr val="C5EB39"/>
      </a:accent5>
      <a:accent6>
        <a:srgbClr val="72AF2F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8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88824"/>
      </a:accent1>
      <a:accent2>
        <a:srgbClr val="72AF2F"/>
      </a:accent2>
      <a:accent3>
        <a:srgbClr val="92D050"/>
      </a:accent3>
      <a:accent4>
        <a:srgbClr val="ACE226"/>
      </a:accent4>
      <a:accent5>
        <a:srgbClr val="C5EB39"/>
      </a:accent5>
      <a:accent6>
        <a:srgbClr val="72AF2F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8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588824"/>
      </a:accent1>
      <a:accent2>
        <a:srgbClr val="72AF2F"/>
      </a:accent2>
      <a:accent3>
        <a:srgbClr val="92D050"/>
      </a:accent3>
      <a:accent4>
        <a:srgbClr val="ACE226"/>
      </a:accent4>
      <a:accent5>
        <a:srgbClr val="C5EB39"/>
      </a:accent5>
      <a:accent6>
        <a:srgbClr val="72AF2F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1103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15_Office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Рекомендуемая литература: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Работа</cp:lastModifiedBy>
  <cp:revision>287</cp:revision>
  <dcterms:created xsi:type="dcterms:W3CDTF">2012-04-26T17:06:14Z</dcterms:created>
  <dcterms:modified xsi:type="dcterms:W3CDTF">2021-04-15T11:03:57Z</dcterms:modified>
</cp:coreProperties>
</file>